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7" r:id="rId2"/>
    <p:sldId id="289" r:id="rId3"/>
    <p:sldId id="288" r:id="rId4"/>
    <p:sldId id="297" r:id="rId5"/>
    <p:sldId id="299" r:id="rId6"/>
    <p:sldId id="298" r:id="rId7"/>
    <p:sldId id="291" r:id="rId8"/>
    <p:sldId id="292" r:id="rId9"/>
    <p:sldId id="293" r:id="rId10"/>
    <p:sldId id="294" r:id="rId11"/>
    <p:sldId id="295" r:id="rId12"/>
    <p:sldId id="296" r:id="rId13"/>
    <p:sldId id="287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a_a" initials="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2" autoAdjust="0"/>
  </p:normalViewPr>
  <p:slideViewPr>
    <p:cSldViewPr>
      <p:cViewPr varScale="1">
        <p:scale>
          <a:sx n="107" d="100"/>
          <a:sy n="107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AD36B-7115-44EC-88D7-09435C0CA388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301B2-1D1A-4343-8A5A-781A5BA74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8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C4C02-E1A2-4375-A82D-BA6E3B998621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7B129-3238-4D7B-9AA4-AF59D88F0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2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B129-3238-4D7B-9AA4-AF59D88F08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DC2D-E99C-44FD-8BEE-C60C4C07F0B3}" type="datetime1">
              <a:rPr lang="ru-RU" smtClean="0"/>
              <a:pPr/>
              <a:t>10.05.2017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E007-D7F1-4A20-A1EF-3ADDBE1D375D}" type="datetime1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1D88-6AAA-4DBF-BA3B-6097FD2EB78F}" type="datetime1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A86D-D7A4-4EFD-B4CD-504A8EDF1D05}" type="datetime1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FE7E-2DE8-450E-BE54-BC2CE2FF3A5F}" type="datetime1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2E03-D266-4147-8201-D6C69FD57A4F}" type="datetime1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C80B-6D36-4EA3-8772-B2D38BA17AC0}" type="datetime1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C48B-9BED-4B13-8A43-0D9FD75651FE}" type="datetime1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6BBA-3FAA-4318-A041-3B8F3B79A621}" type="datetime1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6CF5-CFB0-4A87-94C3-DC856FB3522D}" type="datetime1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78C4-AC6B-4FA4-8D8F-F28C556BB21C}" type="datetime1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C79ED3-26CF-47D5-9633-550FB911E100}" type="datetime1">
              <a:rPr lang="ru-RU" smtClean="0"/>
              <a:pPr/>
              <a:t>10.05.2017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67544" y="1197399"/>
            <a:ext cx="8147248" cy="40324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О НЕОБХОДИМОСТИ ВЫПУСКА АДАПТИРОВАННОГО К УСЛОВИЯМ СТРАНЫ МЕЖДУНАРОДНОГО СТАНДАРТА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ЭКОЛОГО-ЭКОНОМИЧЕСКОГО УЧЕТА</a:t>
            </a:r>
          </a:p>
          <a:p>
            <a:pPr algn="r">
              <a:spcBef>
                <a:spcPts val="2400"/>
              </a:spcBef>
              <a:buNone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Выступление на заседании Научно-методологического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совета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Росстата, 24 февраля 2016 г.</a:t>
            </a:r>
          </a:p>
          <a:p>
            <a:pPr algn="ctr">
              <a:buNone/>
            </a:pPr>
            <a:endParaRPr lang="ru-RU" sz="2000" b="1" i="1" dirty="0" smtClean="0"/>
          </a:p>
          <a:p>
            <a:pPr algn="ctr">
              <a:buNone/>
            </a:pPr>
            <a:endParaRPr lang="ru-RU" sz="2000" b="1" i="1" dirty="0" smtClean="0"/>
          </a:p>
          <a:p>
            <a:pPr algn="r">
              <a:buNone/>
            </a:pPr>
            <a:r>
              <a:rPr lang="ru-RU" sz="2600" dirty="0" err="1" smtClean="0"/>
              <a:t>Лошадкин</a:t>
            </a:r>
            <a:r>
              <a:rPr lang="ru-RU" sz="2600" dirty="0" smtClean="0"/>
              <a:t> К.А., </a:t>
            </a:r>
            <a:r>
              <a:rPr lang="ru-RU" sz="2600" dirty="0" err="1" smtClean="0"/>
              <a:t>к.г.н</a:t>
            </a:r>
            <a:r>
              <a:rPr lang="ru-RU" sz="2600" dirty="0" smtClean="0"/>
              <a:t>., </a:t>
            </a:r>
            <a:br>
              <a:rPr lang="ru-RU" sz="2600" dirty="0" smtClean="0"/>
            </a:br>
            <a:r>
              <a:rPr lang="ru-RU" sz="2600" dirty="0" err="1" smtClean="0"/>
              <a:t>Думнов</a:t>
            </a:r>
            <a:r>
              <a:rPr lang="ru-RU" sz="2600" dirty="0" smtClean="0"/>
              <a:t> </a:t>
            </a:r>
            <a:r>
              <a:rPr lang="ru-RU" sz="2600" dirty="0" smtClean="0"/>
              <a:t>А.Д., д.э.н., проф.</a:t>
            </a: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 descr="http://kordon.in.ua/wp-content/uploads/2017/01/0e0ced3172b7c8c26d0b31a3e92e8a5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" y="3601695"/>
            <a:ext cx="4680520" cy="325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6926" t="21920" r="18950" b="7881"/>
          <a:stretch>
            <a:fillRect/>
          </a:stretch>
        </p:blipFill>
        <p:spPr bwMode="auto">
          <a:xfrm>
            <a:off x="611560" y="908720"/>
            <a:ext cx="820891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208" t="21920" r="17318" b="10041"/>
          <a:stretch>
            <a:fillRect/>
          </a:stretch>
        </p:blipFill>
        <p:spPr bwMode="auto">
          <a:xfrm>
            <a:off x="395536" y="980728"/>
            <a:ext cx="8568952" cy="556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Организационные предложения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Считаем целесообразным выполнить уточненный перевод адаптированного к условиям России международного стандарта эколого-экономического учета.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Сформировать рабочую группу при Росстате по научной редакции перевода из ведущих специалистов России в области эколого-экономического учета и представителей заинтересованных ведомственных организаций  под руководством начальника управления национальных счетов Росстата, </a:t>
            </a:r>
            <a:r>
              <a:rPr lang="ru-RU" dirty="0" err="1" smtClean="0"/>
              <a:t>д.э.н</a:t>
            </a:r>
            <a:r>
              <a:rPr lang="ru-RU" dirty="0" smtClean="0"/>
              <a:t>., проф. А.А. </a:t>
            </a:r>
            <a:r>
              <a:rPr lang="ru-RU" smtClean="0"/>
              <a:t>Татаринова.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smtClean="0"/>
              <a:t>Подготовить к публикации </a:t>
            </a:r>
            <a:r>
              <a:rPr lang="ru-RU" i="1" dirty="0" smtClean="0"/>
              <a:t>официальный</a:t>
            </a:r>
            <a:r>
              <a:rPr lang="ru-RU" dirty="0" smtClean="0"/>
              <a:t>, переведенный с </a:t>
            </a:r>
            <a:r>
              <a:rPr lang="ru-RU" dirty="0" err="1" smtClean="0"/>
              <a:t>адаптированием</a:t>
            </a:r>
            <a:r>
              <a:rPr lang="ru-RU" dirty="0" smtClean="0"/>
              <a:t> к условиям страны международный стандарт эколого-экономического учета.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395288" y="2276475"/>
            <a:ext cx="8531225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4800" b="1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Благодарим </a:t>
            </a:r>
            <a:r>
              <a:rPr lang="ru-RU" sz="48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за внимание! </a:t>
            </a:r>
          </a:p>
          <a:p>
            <a:pPr marL="365125" indent="-280988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600" dirty="0">
              <a:solidFill>
                <a:srgbClr val="002060"/>
              </a:solidFill>
              <a:latin typeface="Constantia" pitchFamily="18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info@nipik.ru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info@nppkad.ru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nipik.ru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ppkad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.ru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150043, г. Ярославль,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ул. Р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Люксембург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22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тел. 32-49-75, тел./факс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75-76-46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75-19-79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600" b="1" dirty="0">
              <a:solidFill>
                <a:srgbClr val="0B5395"/>
              </a:solidFill>
              <a:latin typeface="Constantia" pitchFamily="18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600" b="1" dirty="0">
              <a:solidFill>
                <a:srgbClr val="0B5395"/>
              </a:solidFill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692696"/>
            <a:ext cx="8424936" cy="6048672"/>
          </a:xfrm>
        </p:spPr>
        <p:txBody>
          <a:bodyPr>
            <a:normAutofit fontScale="55000" lnSpcReduction="20000"/>
          </a:bodyPr>
          <a:lstStyle/>
          <a:p>
            <a:pPr marL="4763" indent="174625" algn="just">
              <a:buNone/>
            </a:pPr>
            <a:endParaRPr lang="ru-RU" sz="2900" b="1" dirty="0" smtClean="0"/>
          </a:p>
          <a:p>
            <a:pPr marL="4763" indent="174625" algn="just">
              <a:buNone/>
            </a:pPr>
            <a:r>
              <a:rPr lang="ru-RU" sz="3500" b="1" dirty="0" smtClean="0"/>
              <a:t>Проблема недостаточной адаптации к условиям Российской Федерации международного стандарта эколого-экономического учета имеет достаточно глубокие корни. По мере развития в Российской Федерации работ по СНС/СЭЭУ  данная проблема все более обостряется.  </a:t>
            </a:r>
          </a:p>
          <a:p>
            <a:pPr marL="273050" indent="-4763">
              <a:spcBef>
                <a:spcPts val="0"/>
              </a:spcBef>
              <a:buNone/>
            </a:pPr>
            <a:endParaRPr lang="ru-RU" sz="3500" dirty="0" smtClean="0"/>
          </a:p>
          <a:p>
            <a:pPr marL="273050" indent="174625" algn="just">
              <a:buNone/>
            </a:pPr>
            <a:r>
              <a:rPr lang="ru-RU" sz="3500" i="1" dirty="0" smtClean="0"/>
              <a:t>Работа по формированию СНС/СЭЭУ находится в практической фазе. Используются переводы на русский язык текстов методологических документов  СНС/СЭЭУ, выполненные ООН. </a:t>
            </a:r>
          </a:p>
          <a:p>
            <a:pPr marL="273050" indent="174625" algn="just">
              <a:buNone/>
            </a:pPr>
            <a:r>
              <a:rPr lang="ru-RU" sz="3500" i="1" dirty="0" smtClean="0"/>
              <a:t> К настоящему времени выявились </a:t>
            </a:r>
            <a:r>
              <a:rPr lang="ru-RU" sz="3500" b="1" i="1" dirty="0" smtClean="0"/>
              <a:t>существенные проблемы терминологического характера:</a:t>
            </a:r>
          </a:p>
          <a:p>
            <a:pPr marL="804863" indent="179388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500" i="1" dirty="0" smtClean="0"/>
              <a:t>перевод базовой методики СЭЭУ 1993 года на русский язык, сделанный в ООН, осуществлен без необходимого учета сложившейся терминологической практики и статистических реалий в природно-ресурсной сфере (что характерно для стран с ресурсной ориентацией экономики); </a:t>
            </a:r>
          </a:p>
          <a:p>
            <a:pPr marL="804863" indent="179388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500" i="1" dirty="0" smtClean="0"/>
              <a:t>сформированные терминологические конструкции мультиплицируются в последующих русскоязычных редакциях  руководства СНС</a:t>
            </a:r>
            <a:r>
              <a:rPr lang="ru-RU" sz="3300" i="1" dirty="0" smtClean="0"/>
              <a:t>-2008</a:t>
            </a:r>
            <a:r>
              <a:rPr lang="ru-RU" sz="3500" i="1" dirty="0" smtClean="0"/>
              <a:t> и в Центральной основе СЭЭУ-2012;</a:t>
            </a:r>
          </a:p>
          <a:p>
            <a:pPr marL="804863" indent="179388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500" i="1" dirty="0" smtClean="0"/>
              <a:t>по мере активного развития международного терминологического аппарата ранее допущенные ошибки и неточности перевода международных методик СНС/СЭЭУ начинают все больше искажать их понимание</a:t>
            </a:r>
            <a:r>
              <a:rPr lang="ru-RU" sz="3500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688632"/>
          </a:xfrm>
        </p:spPr>
        <p:txBody>
          <a:bodyPr>
            <a:normAutofit fontScale="92500" lnSpcReduction="20000"/>
          </a:bodyPr>
          <a:lstStyle/>
          <a:p>
            <a:pPr marL="273050" indent="174625" algn="just">
              <a:buNone/>
            </a:pPr>
            <a:r>
              <a:rPr lang="ru-RU" sz="2300" dirty="0" smtClean="0"/>
              <a:t>Работа проводится в соответствии с Федеральным планом статистических работ:</a:t>
            </a:r>
          </a:p>
          <a:p>
            <a:pPr marL="804863" indent="179388" algn="just"/>
            <a:r>
              <a:rPr lang="ru-RU" sz="2300" dirty="0" smtClean="0"/>
              <a:t>с 2016 года должно осуществляться формирование официальной статистической информации по показателям баланса активов и пассивов в части, касающейся природных ресурсов; запасов природных ресурсов и их изменении за год в натуральном измерении и текущих рыночных ценах (минеральных и энергетических, водных и некультивируемых биологических ресурсов); </a:t>
            </a:r>
          </a:p>
          <a:p>
            <a:pPr marL="804863" indent="179388" algn="just"/>
            <a:r>
              <a:rPr lang="ru-RU" sz="2300" dirty="0" smtClean="0"/>
              <a:t>с 2018 года должно осуществляться формирование официальной статистической информации по показателям оценки продуктивности природных ресурсов. </a:t>
            </a:r>
          </a:p>
          <a:p>
            <a:pPr marL="273050" indent="174625" algn="just">
              <a:buNone/>
            </a:pPr>
            <a:r>
              <a:rPr lang="ru-RU" sz="2300" dirty="0" smtClean="0"/>
              <a:t>Росстатом разработаны соответствующие методологические подходы, проведены экспериментальные расчеты. Заинтересованные федеральные органы государственной власти (Минприроды России, Минсельхоз России, </a:t>
            </a:r>
            <a:r>
              <a:rPr lang="ru-RU" sz="2300" dirty="0" err="1" smtClean="0"/>
              <a:t>Росрыболовство</a:t>
            </a:r>
            <a:r>
              <a:rPr lang="ru-RU" sz="2300" dirty="0" smtClean="0"/>
              <a:t>, </a:t>
            </a:r>
            <a:r>
              <a:rPr lang="ru-RU" sz="2300" dirty="0" err="1" smtClean="0"/>
              <a:t>Росреестр</a:t>
            </a:r>
            <a:r>
              <a:rPr lang="ru-RU" sz="2300" dirty="0" smtClean="0"/>
              <a:t>) начали разработку прикладных методик оценки текущей рыночной стоимости природных ресурсов для дальнейшего осуществления официального статистического учета согласно Федеральному плану статистических работ.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РОССТАТ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544616"/>
          </a:xfrm>
        </p:spPr>
        <p:txBody>
          <a:bodyPr>
            <a:normAutofit lnSpcReduction="10000"/>
          </a:bodyPr>
          <a:lstStyle/>
          <a:p>
            <a:pPr marL="514350" indent="-51435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2013 г. </a:t>
            </a:r>
            <a:r>
              <a:rPr lang="ru-RU" sz="1800" dirty="0" smtClean="0"/>
              <a:t>Разработка методологии оценки минерально-энергетических ресурсов по текущей рыночной стоимости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2013 г. </a:t>
            </a:r>
            <a:r>
              <a:rPr lang="ru-RU" sz="1800" dirty="0" smtClean="0"/>
              <a:t>Разработка методологии оценки водных природных ресурсов по текущей рыночной стоимости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2014 г. </a:t>
            </a:r>
            <a:r>
              <a:rPr lang="ru-RU" sz="1800" dirty="0" smtClean="0"/>
              <a:t>Разработка методологии оценки земли по текущей рыночной стоимости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2014 г. </a:t>
            </a:r>
            <a:r>
              <a:rPr lang="ru-RU" sz="1800" dirty="0" smtClean="0"/>
              <a:t>Разработка методологии оценки некультивируемых биологических ресурсов, относящихся к растительному и животному миру, по текущей рыночной стоимости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 г. </a:t>
            </a:r>
            <a:r>
              <a:rPr lang="ru-RU" sz="1800" dirty="0" smtClean="0"/>
              <a:t>Разработка методологии оценки некультивируемых водных биологических ресурсов по текущей рыночной стоимости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2016 г. </a:t>
            </a:r>
            <a:r>
              <a:rPr lang="ru-RU" sz="1800" dirty="0" smtClean="0"/>
              <a:t>Разработка методологии оценки продуктивности природных ресурсов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2016 г. </a:t>
            </a:r>
            <a:r>
              <a:rPr lang="ru-RU" sz="1800" dirty="0" smtClean="0"/>
              <a:t>Разработка методологии построения счета активов в рамках системы эколого-экономического учета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2015-2017 гг. </a:t>
            </a:r>
            <a:r>
              <a:rPr lang="ru-RU" sz="1800" dirty="0" smtClean="0"/>
              <a:t>Согласование подготовленных к утверждению министерствами и ведомствами прикладных методик оценки текущей рыночной стоимости природных ресурсов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2017 г. </a:t>
            </a:r>
            <a:r>
              <a:rPr lang="ru-RU" sz="1800" dirty="0" smtClean="0"/>
              <a:t>Согласование системы показателей и указаний по их заполнению, характеризующих ресурсную продуктивность природных ресурсов, предложенных министерствами и ведомствами</a:t>
            </a:r>
            <a:endParaRPr lang="ru-RU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None/>
            </a:pPr>
            <a:endParaRPr lang="ru-RU" sz="2000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Заинтересованные министерства и ведомства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7632848" cy="438912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2014-2016 гг. </a:t>
            </a:r>
            <a:r>
              <a:rPr lang="ru-RU" dirty="0" smtClean="0"/>
              <a:t>Разработка прикладных методик оценки текущей рыночной стоимости природных ресурсов и проведение соответствующих экспериментальных расчетов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2015-2016 гг. </a:t>
            </a:r>
            <a:r>
              <a:rPr lang="ru-RU" dirty="0" smtClean="0"/>
              <a:t>Издание приказов о введении в действие методик оценки текущей рыночной стоимости природных ресурсов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 2017 г. </a:t>
            </a:r>
            <a:r>
              <a:rPr lang="ru-RU" dirty="0" smtClean="0"/>
              <a:t>Предоставление официальной статистической информации в соответствии с Федеральным планом статистических работ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2017 г. </a:t>
            </a:r>
            <a:r>
              <a:rPr lang="ru-RU" dirty="0" smtClean="0"/>
              <a:t>Издание приказов, утверждающих перечень показателей и указаний по их заполнению, характеризующих ресурсную продуктивность природных ресурсов, их использование и экологические последствия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4350" t="24080" r="27050" b="8961"/>
          <a:stretch>
            <a:fillRect/>
          </a:stretch>
        </p:blipFill>
        <p:spPr bwMode="auto">
          <a:xfrm>
            <a:off x="1187624" y="712697"/>
            <a:ext cx="6768752" cy="582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6093296"/>
          </a:xfrm>
        </p:spPr>
        <p:txBody>
          <a:bodyPr>
            <a:normAutofit fontScale="70000" lnSpcReduction="20000"/>
          </a:bodyPr>
          <a:lstStyle/>
          <a:p>
            <a:pPr marL="273050" indent="263525" algn="just">
              <a:spcBef>
                <a:spcPts val="480"/>
              </a:spcBef>
              <a:buNone/>
            </a:pPr>
            <a:r>
              <a:rPr lang="ru-RU" sz="3100" dirty="0" smtClean="0"/>
              <a:t>Сложившаяся ситуация ведет к опасной недооценке самой сути происходящих обновлений в российской системе статистического наблюдения и сводных </a:t>
            </a:r>
            <a:r>
              <a:rPr lang="ru-RU" sz="3100" dirty="0" err="1" smtClean="0"/>
              <a:t>макрорасчетов</a:t>
            </a:r>
            <a:r>
              <a:rPr lang="ru-RU" sz="3100" dirty="0" smtClean="0"/>
              <a:t> и, как следствие, к непониманию политиками и лицами, принимающими ответственные решения, их важности для оценки социально-экономических процессов, стратегического планирования на уровне страны и субъектов РФ. </a:t>
            </a:r>
          </a:p>
          <a:p>
            <a:pPr marL="273050" indent="263525" algn="just">
              <a:spcBef>
                <a:spcPts val="480"/>
              </a:spcBef>
              <a:buNone/>
            </a:pPr>
            <a:r>
              <a:rPr lang="ru-RU" sz="3100" dirty="0" smtClean="0"/>
              <a:t>В практической плоскости это неизбежно:</a:t>
            </a:r>
          </a:p>
          <a:p>
            <a:pPr marL="893763" indent="179388" algn="just">
              <a:spcBef>
                <a:spcPts val="480"/>
              </a:spcBef>
              <a:buFont typeface="Arial" pitchFamily="34" charset="0"/>
              <a:buChar char="•"/>
            </a:pPr>
            <a:r>
              <a:rPr lang="ru-RU" sz="3100" dirty="0" smtClean="0"/>
              <a:t>влечет за собой системные организационные ошибки, способные затормозить внедрение СНС/СЭЭУ; </a:t>
            </a:r>
          </a:p>
          <a:p>
            <a:pPr marL="893763" indent="179388" algn="just">
              <a:spcBef>
                <a:spcPts val="480"/>
              </a:spcBef>
              <a:buFont typeface="Arial" pitchFamily="34" charset="0"/>
              <a:buChar char="•"/>
            </a:pPr>
            <a:r>
              <a:rPr lang="ru-RU" sz="3100" dirty="0" smtClean="0"/>
              <a:t>приводит к запутанности информации и получению недостоверных данных в системе статистического наблюдения. </a:t>
            </a:r>
          </a:p>
          <a:p>
            <a:pPr marL="273050" indent="263525" algn="just">
              <a:spcBef>
                <a:spcPts val="480"/>
              </a:spcBef>
              <a:buNone/>
            </a:pPr>
            <a:r>
              <a:rPr lang="ru-RU" sz="3100" dirty="0" smtClean="0"/>
              <a:t>Однако наиболее опасно, что терминологические ошибки, по мере развития работ, будут институционализироваться:  они  постепенно войдут в законодательные и подзаконные правовые акты министерств и ведомств, и их дальнейшее исправление станет крайне сложным (</a:t>
            </a:r>
            <a:r>
              <a:rPr lang="en-US" sz="3100" dirty="0" smtClean="0"/>
              <a:t>QWERTY</a:t>
            </a:r>
            <a:r>
              <a:rPr lang="ru-RU" sz="3100" dirty="0" smtClean="0"/>
              <a:t>–эффект)*.</a:t>
            </a:r>
          </a:p>
          <a:p>
            <a:pPr marL="273050" indent="-4763" algn="just">
              <a:spcBef>
                <a:spcPts val="480"/>
              </a:spcBef>
              <a:buNone/>
            </a:pPr>
            <a:endParaRPr lang="ru-RU" dirty="0" smtClean="0"/>
          </a:p>
          <a:p>
            <a:pPr marL="273050" indent="-4763" algn="just">
              <a:spcBef>
                <a:spcPts val="480"/>
              </a:spcBef>
              <a:buNone/>
            </a:pPr>
            <a:r>
              <a:rPr lang="ru-RU" dirty="0" smtClean="0"/>
              <a:t>*Под </a:t>
            </a:r>
            <a:r>
              <a:rPr lang="en-US" sz="2400" dirty="0" smtClean="0"/>
              <a:t>QWERTY</a:t>
            </a:r>
            <a:r>
              <a:rPr lang="ru-RU" sz="2400" dirty="0" smtClean="0"/>
              <a:t>–эффектами в современной научной литературе подразумевают все виды сравнительно неэффективных, но устойчиво сохраняющихся стандартов.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8" name="Заголовок 17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764704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Предлагаемые варианты перевода некоторых основных терминов СЭЭУ 2012 г.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7601" t="21920" r="18950" b="11121"/>
          <a:stretch>
            <a:fillRect/>
          </a:stretch>
        </p:blipFill>
        <p:spPr bwMode="auto">
          <a:xfrm>
            <a:off x="323528" y="1052736"/>
            <a:ext cx="8424936" cy="55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558" t="21920" r="18668" b="10041"/>
          <a:stretch>
            <a:fillRect/>
          </a:stretch>
        </p:blipFill>
        <p:spPr bwMode="auto">
          <a:xfrm>
            <a:off x="467544" y="764704"/>
            <a:ext cx="8424936" cy="570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1938</TotalTime>
  <Words>756</Words>
  <Application>Microsoft Office PowerPoint</Application>
  <PresentationFormat>Экран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РОССТАТ</vt:lpstr>
      <vt:lpstr>Заинтересованные министерства и ведомства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Организационные предложения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Бородкин Алексей Евгеньевич</dc:creator>
  <cp:lastModifiedBy>marina_n</cp:lastModifiedBy>
  <cp:revision>274</cp:revision>
  <dcterms:created xsi:type="dcterms:W3CDTF">2015-05-25T06:34:07Z</dcterms:created>
  <dcterms:modified xsi:type="dcterms:W3CDTF">2017-05-10T08:13:53Z</dcterms:modified>
</cp:coreProperties>
</file>